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8" r:id="rId12"/>
    <p:sldId id="265" r:id="rId13"/>
    <p:sldId id="266" r:id="rId14"/>
    <p:sldId id="272" r:id="rId15"/>
    <p:sldId id="273" r:id="rId16"/>
    <p:sldId id="274" r:id="rId17"/>
    <p:sldId id="275" r:id="rId18"/>
    <p:sldId id="267" r:id="rId19"/>
    <p:sldId id="271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4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69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69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3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47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70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4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15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57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23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6CA12-FE95-4F16-ADAD-69C9C5D59F90}" type="datetimeFigureOut">
              <a:rPr lang="nl-NL" smtClean="0"/>
              <a:t>25-11-2016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42B5-433C-42E2-BBA5-E503923F0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76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ara@helicon.nl" TargetMode="External"/><Relationship Id="rId2" Type="http://schemas.openxmlformats.org/officeDocument/2006/relationships/hyperlink" Target="mailto:Peter@g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Writing</a:t>
            </a:r>
            <a:r>
              <a:rPr lang="nl-NL" dirty="0" smtClean="0"/>
              <a:t> </a:t>
            </a:r>
            <a:r>
              <a:rPr lang="nl-NL" dirty="0" err="1" smtClean="0"/>
              <a:t>theory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Refresher</a:t>
            </a:r>
            <a:r>
              <a:rPr lang="nl-NL" dirty="0" smtClean="0"/>
              <a:t> course 2015-2016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1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3694"/>
            <a:ext cx="105156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-s / ‘s (3/3)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49257"/>
            <a:ext cx="10515600" cy="5208743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043189" y="1867437"/>
            <a:ext cx="3348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err="1"/>
              <a:t>c</a:t>
            </a:r>
            <a:r>
              <a:rPr lang="nl-NL" sz="3600" dirty="0" err="1" smtClean="0"/>
              <a:t>ount</a:t>
            </a:r>
            <a:r>
              <a:rPr lang="nl-NL" sz="3600" dirty="0" smtClean="0"/>
              <a:t> </a:t>
            </a:r>
            <a:r>
              <a:rPr lang="nl-NL" sz="3600" dirty="0" err="1" smtClean="0"/>
              <a:t>correctly</a:t>
            </a:r>
            <a:r>
              <a:rPr lang="nl-NL" sz="3600" dirty="0" smtClean="0"/>
              <a:t>!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90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9423" y="2232563"/>
            <a:ext cx="6773214" cy="1325563"/>
          </a:xfrm>
          <a:gradFill>
            <a:gsLst>
              <a:gs pos="15000">
                <a:srgbClr val="FFFF00"/>
              </a:gs>
              <a:gs pos="74000">
                <a:schemeClr val="accent4">
                  <a:lumMod val="20000"/>
                  <a:lumOff val="80000"/>
                </a:schemeClr>
              </a:gs>
              <a:gs pos="83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>
                <a:solidFill>
                  <a:srgbClr val="7030A0"/>
                </a:solidFill>
                <a:latin typeface="Stencil Std" panose="04020904080802020404" pitchFamily="82" charset="0"/>
              </a:rPr>
              <a:t>Ik is altijd hoofdletter I!</a:t>
            </a:r>
            <a:endParaRPr lang="nl-NL" dirty="0">
              <a:solidFill>
                <a:srgbClr val="7030A0"/>
              </a:solidFill>
              <a:latin typeface="Stencil Std" panose="04020904080802020404" pitchFamily="82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927463" y="339634"/>
            <a:ext cx="9966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 smtClean="0">
                <a:latin typeface="Impact" panose="020B0806030902050204" pitchFamily="34" charset="0"/>
              </a:rPr>
              <a:t>De belangrijkste dia van deze hele presentatie!</a:t>
            </a:r>
            <a:endParaRPr lang="nl-NL" sz="6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7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8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U R Gr8 I </a:t>
            </a:r>
            <a:r>
              <a:rPr lang="nl-NL" dirty="0" err="1" smtClean="0"/>
              <a:t>wanna</a:t>
            </a:r>
            <a:r>
              <a:rPr lang="nl-NL" dirty="0" smtClean="0"/>
              <a:t> W8 4 U LOLZ1 JK #summatimeinDenb0schYO </a:t>
            </a:r>
            <a:r>
              <a:rPr lang="nl-NL" dirty="0" err="1" smtClean="0"/>
              <a:t>noob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328" y="1690688"/>
            <a:ext cx="5004515" cy="3160757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2486159" y="5091046"/>
            <a:ext cx="6096000" cy="14773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nl-NL" b="1" u="sng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 FORUM/SMS/INTERNET TAAL!</a:t>
            </a:r>
            <a:endParaRPr lang="nl-NL" sz="105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Wanna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want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endParaRPr lang="nl-NL" sz="105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Gonna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endParaRPr lang="nl-NL" sz="105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Coulda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</a:t>
            </a:r>
            <a:endParaRPr lang="nl-NL" sz="105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Shoulda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nl-NL" b="1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nl-NL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</a:t>
            </a:r>
            <a:endParaRPr lang="nl-NL" sz="105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25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76" y="496114"/>
            <a:ext cx="5891530" cy="5891530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77" y="302654"/>
            <a:ext cx="5943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07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nl-NL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Writing</a:t>
            </a:r>
            <a:r>
              <a:rPr lang="nl-NL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nl-NL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an</a:t>
            </a:r>
            <a:r>
              <a:rPr lang="nl-NL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Email (1/3)</a:t>
            </a:r>
            <a:endParaRPr lang="nl-NL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54791"/>
            <a:ext cx="10515600" cy="5103209"/>
          </a:xfrm>
        </p:spPr>
        <p:txBody>
          <a:bodyPr/>
          <a:lstStyle/>
          <a:p>
            <a:r>
              <a:rPr lang="nl-NL" dirty="0" err="1" smtClean="0"/>
              <a:t>Don’t</a:t>
            </a:r>
            <a:r>
              <a:rPr lang="nl-NL" dirty="0" smtClean="0"/>
              <a:t> </a:t>
            </a:r>
            <a:r>
              <a:rPr lang="nl-NL" dirty="0" err="1" smtClean="0"/>
              <a:t>worry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address</a:t>
            </a:r>
            <a:r>
              <a:rPr lang="nl-NL" dirty="0" smtClean="0"/>
              <a:t>: </a:t>
            </a:r>
            <a:r>
              <a:rPr lang="nl-NL" dirty="0" err="1" smtClean="0"/>
              <a:t>just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Emailaddress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err="1" smtClean="0"/>
              <a:t>To</a:t>
            </a:r>
            <a:r>
              <a:rPr lang="nl-NL" dirty="0" smtClean="0"/>
              <a:t>:  </a:t>
            </a:r>
            <a:r>
              <a:rPr lang="nl-NL" dirty="0" smtClean="0">
                <a:hlinkClick r:id="rId2"/>
              </a:rPr>
              <a:t>Peter@gmail.com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From</a:t>
            </a:r>
            <a:r>
              <a:rPr lang="nl-NL" dirty="0" smtClean="0"/>
              <a:t>: </a:t>
            </a:r>
            <a:r>
              <a:rPr lang="nl-NL" dirty="0" smtClean="0">
                <a:hlinkClick r:id="rId3"/>
              </a:rPr>
              <a:t>Sara@helicon.nl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RE /Subject: </a:t>
            </a:r>
            <a:r>
              <a:rPr lang="nl-NL" dirty="0" err="1" smtClean="0"/>
              <a:t>my</a:t>
            </a:r>
            <a:r>
              <a:rPr lang="nl-NL" dirty="0" smtClean="0"/>
              <a:t> </a:t>
            </a:r>
            <a:r>
              <a:rPr lang="nl-NL" dirty="0" err="1" smtClean="0"/>
              <a:t>birthday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Dear</a:t>
            </a:r>
            <a:r>
              <a:rPr lang="nl-NL" dirty="0" smtClean="0"/>
              <a:t> Peter,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……………………………………………………………………..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2461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nl-NL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Writing</a:t>
            </a:r>
            <a:r>
              <a:rPr lang="nl-NL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nl-NL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an</a:t>
            </a:r>
            <a:r>
              <a:rPr lang="nl-NL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Email (2/3)</a:t>
            </a:r>
            <a:endParaRPr lang="nl-NL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3283039" cy="2694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Mr/</a:t>
            </a:r>
            <a:r>
              <a:rPr lang="nl-NL" dirty="0" err="1" smtClean="0"/>
              <a:t>Mrs</a:t>
            </a:r>
            <a:r>
              <a:rPr lang="nl-NL" dirty="0" smtClean="0"/>
              <a:t>/Ms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Dear</a:t>
            </a:r>
            <a:r>
              <a:rPr lang="nl-NL" dirty="0" smtClean="0"/>
              <a:t> Mr </a:t>
            </a:r>
            <a:r>
              <a:rPr lang="nl-NL" dirty="0" err="1" smtClean="0"/>
              <a:t>Samwise</a:t>
            </a:r>
            <a:r>
              <a:rPr lang="nl-NL" dirty="0" smtClean="0"/>
              <a:t>,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Dear</a:t>
            </a:r>
            <a:r>
              <a:rPr lang="nl-NL" dirty="0" smtClean="0"/>
              <a:t> </a:t>
            </a:r>
            <a:r>
              <a:rPr lang="nl-NL" dirty="0" err="1" smtClean="0"/>
              <a:t>Mrs</a:t>
            </a:r>
            <a:r>
              <a:rPr lang="nl-NL" dirty="0" smtClean="0"/>
              <a:t> </a:t>
            </a:r>
            <a:r>
              <a:rPr lang="nl-NL" dirty="0" err="1" smtClean="0"/>
              <a:t>Peterson</a:t>
            </a:r>
            <a:r>
              <a:rPr lang="nl-NL" dirty="0" smtClean="0"/>
              <a:t>,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589431" y="1825625"/>
            <a:ext cx="43659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/>
              <a:t>Dear</a:t>
            </a:r>
            <a:r>
              <a:rPr lang="nl-NL" sz="2800" dirty="0" smtClean="0"/>
              <a:t> Sir/Madam, </a:t>
            </a:r>
          </a:p>
          <a:p>
            <a:endParaRPr lang="nl-NL" sz="2800" dirty="0" smtClean="0"/>
          </a:p>
          <a:p>
            <a:r>
              <a:rPr lang="nl-NL" sz="2800" dirty="0" err="1" smtClean="0"/>
              <a:t>Dear</a:t>
            </a:r>
            <a:r>
              <a:rPr lang="nl-NL" sz="2800" dirty="0" smtClean="0"/>
              <a:t> Sir, </a:t>
            </a:r>
            <a:endParaRPr lang="nl-NL" sz="2800" dirty="0"/>
          </a:p>
          <a:p>
            <a:endParaRPr lang="nl-NL" sz="2800" dirty="0" smtClean="0"/>
          </a:p>
          <a:p>
            <a:r>
              <a:rPr lang="nl-NL" sz="2800" dirty="0" err="1" smtClean="0"/>
              <a:t>Dear</a:t>
            </a:r>
            <a:r>
              <a:rPr lang="nl-NL" sz="2800" dirty="0" smtClean="0"/>
              <a:t> Madam, </a:t>
            </a:r>
          </a:p>
          <a:p>
            <a:endParaRPr lang="nl-NL" sz="2800" dirty="0"/>
          </a:p>
          <a:p>
            <a:endParaRPr lang="nl-NL" sz="2800" dirty="0" smtClean="0"/>
          </a:p>
          <a:p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3245477" y="4655422"/>
            <a:ext cx="66454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Mr = UK</a:t>
            </a:r>
          </a:p>
          <a:p>
            <a:r>
              <a:rPr lang="nl-NL" sz="6000" dirty="0" smtClean="0"/>
              <a:t>Mr. = Am.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472574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nl-NL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Writing</a:t>
            </a:r>
            <a:r>
              <a:rPr lang="nl-NL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nl-NL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an</a:t>
            </a:r>
            <a:r>
              <a:rPr lang="nl-NL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Email (3/3)</a:t>
            </a:r>
            <a:endParaRPr lang="nl-NL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u="sng" dirty="0" smtClean="0"/>
              <a:t>Formele afsluiting</a:t>
            </a:r>
          </a:p>
          <a:p>
            <a:pPr marL="0" indent="0" algn="ctr">
              <a:buNone/>
            </a:pPr>
            <a:r>
              <a:rPr lang="nl-NL" dirty="0" smtClean="0"/>
              <a:t>(achter)naam in de aanhef = </a:t>
            </a:r>
            <a:r>
              <a:rPr lang="nl-NL" dirty="0" err="1" smtClean="0"/>
              <a:t>yours</a:t>
            </a:r>
            <a:r>
              <a:rPr lang="nl-NL" dirty="0" smtClean="0"/>
              <a:t> </a:t>
            </a:r>
            <a:r>
              <a:rPr lang="nl-NL" dirty="0" err="1" smtClean="0"/>
              <a:t>sincerely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b="1" u="sng" dirty="0" smtClean="0"/>
              <a:t>GEEN</a:t>
            </a:r>
            <a:r>
              <a:rPr lang="nl-NL" dirty="0" smtClean="0"/>
              <a:t> (achter)naam in de aanhef (dus: Sir/Madam) = </a:t>
            </a:r>
            <a:r>
              <a:rPr lang="nl-NL" dirty="0" err="1" smtClean="0"/>
              <a:t>yours</a:t>
            </a:r>
            <a:r>
              <a:rPr lang="nl-NL" dirty="0" smtClean="0"/>
              <a:t> </a:t>
            </a:r>
            <a:r>
              <a:rPr lang="nl-NL" dirty="0" err="1" smtClean="0"/>
              <a:t>faithfully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Kind </a:t>
            </a:r>
            <a:r>
              <a:rPr lang="nl-NL" dirty="0" err="1" smtClean="0"/>
              <a:t>regards</a:t>
            </a:r>
            <a:r>
              <a:rPr lang="nl-NL" dirty="0"/>
              <a:t> </a:t>
            </a:r>
            <a:r>
              <a:rPr lang="nl-NL" dirty="0" smtClean="0"/>
              <a:t>= meestal ook goed (iets minder formeel)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Bij email aan vriend: cheers, bye, love, </a:t>
            </a:r>
            <a:r>
              <a:rPr lang="nl-NL" dirty="0" err="1" smtClean="0"/>
              <a:t>greetings</a:t>
            </a:r>
            <a:r>
              <a:rPr lang="nl-NL" dirty="0" smtClean="0"/>
              <a:t>, </a:t>
            </a:r>
            <a:r>
              <a:rPr lang="nl-NL" dirty="0" err="1" smtClean="0"/>
              <a:t>xoxo</a:t>
            </a:r>
            <a:r>
              <a:rPr lang="nl-NL" dirty="0" smtClean="0"/>
              <a:t>,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634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 a </a:t>
            </a:r>
            <a:r>
              <a:rPr lang="nl-NL" dirty="0" err="1" smtClean="0"/>
              <a:t>dictionary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b="1" dirty="0" err="1" smtClean="0"/>
              <a:t>not</a:t>
            </a:r>
            <a:r>
              <a:rPr lang="nl-NL" b="1" dirty="0" smtClean="0"/>
              <a:t> </a:t>
            </a:r>
            <a:r>
              <a:rPr lang="nl-NL" dirty="0" err="1" smtClean="0"/>
              <a:t>provide</a:t>
            </a:r>
            <a:r>
              <a:rPr lang="nl-NL" dirty="0" smtClean="0"/>
              <a:t> </a:t>
            </a:r>
            <a:r>
              <a:rPr lang="nl-NL" dirty="0" err="1" smtClean="0"/>
              <a:t>dictionaries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test </a:t>
            </a:r>
            <a:r>
              <a:rPr lang="nl-NL" dirty="0" err="1" smtClean="0"/>
              <a:t>there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b="1" dirty="0" smtClean="0"/>
              <a:t>no </a:t>
            </a:r>
            <a:r>
              <a:rPr lang="nl-NL" dirty="0" smtClean="0"/>
              <a:t>exchange of </a:t>
            </a:r>
            <a:r>
              <a:rPr lang="nl-NL" dirty="0" err="1" smtClean="0"/>
              <a:t>dictionaries</a:t>
            </a:r>
            <a:r>
              <a:rPr lang="nl-NL" dirty="0" smtClean="0"/>
              <a:t> (</a:t>
            </a:r>
            <a:r>
              <a:rPr lang="nl-NL" dirty="0" err="1" smtClean="0"/>
              <a:t>because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is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 </a:t>
            </a:r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exam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16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ttps://i.imgflip.com/111e2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62" y="414225"/>
            <a:ext cx="8801490" cy="46471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53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Writing</a:t>
            </a:r>
            <a:r>
              <a:rPr lang="nl-NL" dirty="0" smtClean="0"/>
              <a:t> </a:t>
            </a:r>
            <a:r>
              <a:rPr lang="nl-NL" dirty="0" err="1" smtClean="0"/>
              <a:t>theory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38200" y="1690688"/>
            <a:ext cx="107351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			</a:t>
            </a:r>
            <a:r>
              <a:rPr lang="en-US" sz="3600" b="1" u="sng" dirty="0" smtClean="0"/>
              <a:t>Word </a:t>
            </a:r>
            <a:r>
              <a:rPr lang="en-US" sz="3600" b="1" u="sng" dirty="0"/>
              <a:t>at a Time Letter </a:t>
            </a:r>
          </a:p>
          <a:p>
            <a:r>
              <a:rPr lang="en-US" sz="3600" dirty="0"/>
              <a:t>Description </a:t>
            </a:r>
          </a:p>
          <a:p>
            <a:r>
              <a:rPr lang="en-US" sz="3600" dirty="0"/>
              <a:t>Play in pairs. The 2 players will compose a letter, one word at a time. Have them actually write down the letter. </a:t>
            </a:r>
            <a:r>
              <a:rPr lang="en-US" sz="3600" dirty="0" smtClean="0"/>
              <a:t>The </a:t>
            </a:r>
            <a:r>
              <a:rPr lang="en-US" sz="3600" dirty="0"/>
              <a:t>possibilities are endless; thing about greeting cards, love letters, legal stuff, promotional letters, suicide notes, etc.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9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14000">
                <a:schemeClr val="accent6"/>
              </a:gs>
              <a:gs pos="74000">
                <a:schemeClr val="accent6">
                  <a:lumMod val="60000"/>
                  <a:lumOff val="40000"/>
                </a:schemeClr>
              </a:gs>
              <a:gs pos="83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HOOFDLETTERS (1/2)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Namen </a:t>
            </a:r>
            <a:r>
              <a:rPr lang="nl-NL" dirty="0"/>
              <a:t>(van mensen, landen, dieren, bedrijven, gebouwen, straten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nl-NL" dirty="0"/>
              <a:t>Dagen van de week, maanden, feestdagen</a:t>
            </a:r>
          </a:p>
          <a:p>
            <a:pPr marL="0" indent="0">
              <a:buNone/>
            </a:pPr>
            <a:r>
              <a:rPr lang="nl-NL" dirty="0"/>
              <a:t>He </a:t>
            </a:r>
            <a:r>
              <a:rPr lang="nl-NL" dirty="0" err="1"/>
              <a:t>works</a:t>
            </a:r>
            <a:r>
              <a:rPr lang="nl-NL" dirty="0"/>
              <a:t> on </a:t>
            </a:r>
            <a:r>
              <a:rPr lang="nl-NL" dirty="0" err="1"/>
              <a:t>Tuesday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Christmas.</a:t>
            </a:r>
          </a:p>
          <a:p>
            <a:pPr marL="0" indent="0">
              <a:buNone/>
            </a:pPr>
            <a:r>
              <a:rPr lang="nl-NL" dirty="0"/>
              <a:t>11 November is </a:t>
            </a:r>
            <a:r>
              <a:rPr lang="nl-NL" dirty="0" err="1"/>
              <a:t>Armistice</a:t>
            </a:r>
            <a:r>
              <a:rPr lang="nl-NL" dirty="0"/>
              <a:t> Day.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nl-NL" dirty="0"/>
              <a:t>Namen van landen, talen en nationaliteiten</a:t>
            </a:r>
          </a:p>
          <a:p>
            <a:pPr marL="0" indent="0">
              <a:buNone/>
            </a:pPr>
            <a:r>
              <a:rPr lang="nl-NL" dirty="0"/>
              <a:t>An English person </a:t>
            </a:r>
            <a:r>
              <a:rPr lang="nl-NL" dirty="0" err="1"/>
              <a:t>who</a:t>
            </a:r>
            <a:r>
              <a:rPr lang="nl-NL" dirty="0"/>
              <a:t> </a:t>
            </a:r>
            <a:r>
              <a:rPr lang="nl-NL" dirty="0" err="1"/>
              <a:t>speaks</a:t>
            </a:r>
            <a:r>
              <a:rPr lang="nl-NL" dirty="0"/>
              <a:t> </a:t>
            </a:r>
            <a:r>
              <a:rPr lang="nl-NL" dirty="0" err="1"/>
              <a:t>Japanese</a:t>
            </a:r>
            <a:r>
              <a:rPr lang="nl-NL" dirty="0"/>
              <a:t> living in China.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735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14000">
                <a:schemeClr val="accent6"/>
              </a:gs>
              <a:gs pos="74000">
                <a:schemeClr val="accent6">
                  <a:lumMod val="60000"/>
                  <a:lumOff val="40000"/>
                </a:schemeClr>
              </a:gs>
              <a:gs pos="83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HOOFDLETTERS (2/2)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000" dirty="0" smtClean="0">
                <a:solidFill>
                  <a:schemeClr val="accent6">
                    <a:lumMod val="75000"/>
                  </a:schemeClr>
                </a:solidFill>
                <a:latin typeface="Stencil Std" panose="04020904080802020404" pitchFamily="82" charset="0"/>
              </a:rPr>
              <a:t>“Ik” = altijd I</a:t>
            </a:r>
          </a:p>
          <a:p>
            <a:pPr marL="0" indent="0" algn="ctr">
              <a:buNone/>
            </a:pPr>
            <a:r>
              <a:rPr lang="nl-NL" sz="2400" dirty="0" smtClean="0">
                <a:solidFill>
                  <a:schemeClr val="accent6">
                    <a:lumMod val="75000"/>
                  </a:schemeClr>
                </a:solidFill>
                <a:latin typeface="Stencil Std" panose="04020904080802020404" pitchFamily="82" charset="0"/>
              </a:rPr>
              <a:t>Dus altijd hoofdletter! </a:t>
            </a:r>
          </a:p>
          <a:p>
            <a:pPr marL="0" indent="0" algn="ctr">
              <a:buNone/>
            </a:pPr>
            <a:r>
              <a:rPr lang="nl-NL" sz="2400" dirty="0" smtClean="0">
                <a:latin typeface="Stencil Std" panose="04020904080802020404" pitchFamily="82" charset="0"/>
              </a:rPr>
              <a:t>(zelfs midden in een zin!)</a:t>
            </a:r>
            <a:r>
              <a:rPr lang="nl-NL" sz="6000" dirty="0" smtClean="0">
                <a:latin typeface="Stencil Std" panose="04020904080802020404" pitchFamily="82" charset="0"/>
              </a:rPr>
              <a:t> </a:t>
            </a:r>
          </a:p>
          <a:p>
            <a:pPr marL="0" indent="0" algn="ctr">
              <a:buNone/>
            </a:pPr>
            <a:endParaRPr lang="nl-NL" sz="6000" dirty="0">
              <a:latin typeface="Stencil Std" panose="04020904080802020404" pitchFamily="82" charset="0"/>
            </a:endParaRPr>
          </a:p>
          <a:p>
            <a:pPr marL="0" indent="0" algn="ctr">
              <a:buNone/>
            </a:pPr>
            <a:r>
              <a:rPr lang="nl-NL" sz="2400" dirty="0" smtClean="0"/>
              <a:t>Taylor </a:t>
            </a:r>
            <a:r>
              <a:rPr lang="nl-NL" sz="2400" dirty="0" err="1" smtClean="0"/>
              <a:t>said</a:t>
            </a:r>
            <a:r>
              <a:rPr lang="nl-NL" sz="2400" dirty="0" smtClean="0"/>
              <a:t>: “</a:t>
            </a:r>
            <a:r>
              <a:rPr lang="nl-NL" sz="2400" dirty="0" err="1"/>
              <a:t>Y</a:t>
            </a:r>
            <a:r>
              <a:rPr lang="nl-NL" sz="2400" dirty="0" err="1" smtClean="0"/>
              <a:t>ou</a:t>
            </a:r>
            <a:r>
              <a:rPr lang="nl-NL" sz="2400" dirty="0" smtClean="0"/>
              <a:t> </a:t>
            </a:r>
            <a:r>
              <a:rPr lang="nl-NL" sz="2400" dirty="0" err="1" smtClean="0"/>
              <a:t>know</a:t>
            </a:r>
            <a:r>
              <a:rPr lang="nl-NL" sz="2400" dirty="0" smtClean="0"/>
              <a:t>, </a:t>
            </a:r>
            <a:r>
              <a:rPr lang="nl-NL" sz="2400" b="1" u="sng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nl-NL" sz="2400" dirty="0" smtClean="0"/>
              <a:t> </a:t>
            </a:r>
            <a:r>
              <a:rPr lang="nl-NL" sz="2400" dirty="0" err="1" smtClean="0"/>
              <a:t>don’t</a:t>
            </a:r>
            <a:r>
              <a:rPr lang="nl-NL" sz="2400" dirty="0" smtClean="0"/>
              <a:t> </a:t>
            </a:r>
            <a:r>
              <a:rPr lang="nl-NL" sz="2400" dirty="0" err="1" smtClean="0"/>
              <a:t>really</a:t>
            </a:r>
            <a:r>
              <a:rPr lang="nl-NL" sz="2400" dirty="0" smtClean="0"/>
              <a:t> feel like </a:t>
            </a:r>
            <a:r>
              <a:rPr lang="nl-NL" sz="2400" dirty="0" err="1" smtClean="0"/>
              <a:t>eating</a:t>
            </a:r>
            <a:r>
              <a:rPr lang="nl-NL" sz="2400" dirty="0" smtClean="0"/>
              <a:t> chips </a:t>
            </a:r>
            <a:r>
              <a:rPr lang="nl-NL" sz="2400" dirty="0" err="1" smtClean="0"/>
              <a:t>tonight</a:t>
            </a:r>
            <a:r>
              <a:rPr lang="nl-NL" sz="2400" dirty="0" smtClean="0"/>
              <a:t>.”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0143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14000">
                <a:schemeClr val="accent2">
                  <a:lumMod val="5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A/ AN (1/3)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800" dirty="0"/>
              <a:t>Het woord dat erna komt heeft in de uitspraak:</a:t>
            </a:r>
          </a:p>
          <a:p>
            <a:pPr lvl="0" algn="ctr"/>
            <a:r>
              <a:rPr lang="nl-NL" sz="4800" dirty="0"/>
              <a:t>Een </a:t>
            </a:r>
            <a:r>
              <a:rPr lang="nl-NL" sz="4800" dirty="0" smtClean="0"/>
              <a:t>klinker: 		AN</a:t>
            </a:r>
            <a:endParaRPr lang="nl-NL" sz="4800" dirty="0"/>
          </a:p>
          <a:p>
            <a:pPr lvl="0" algn="ctr"/>
            <a:r>
              <a:rPr lang="nl-NL" sz="4800" dirty="0"/>
              <a:t>Een medeklinker: </a:t>
            </a:r>
            <a:r>
              <a:rPr lang="nl-NL" sz="4800" dirty="0" smtClean="0"/>
              <a:t>	A</a:t>
            </a:r>
            <a:endParaRPr lang="nl-NL" sz="4800" dirty="0"/>
          </a:p>
          <a:p>
            <a:pPr marL="0" indent="0" algn="ctr">
              <a:buNone/>
            </a:pPr>
            <a:endParaRPr lang="nl-NL" dirty="0"/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431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14000">
                <a:schemeClr val="accent2">
                  <a:lumMod val="5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A/AN (2/3)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5017" y="2004588"/>
            <a:ext cx="4558048" cy="435133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/kar/</a:t>
            </a:r>
            <a:b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nl-NL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policecar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polieskar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b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nl-NL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b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nl-NL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great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new, blue jacket /</a:t>
            </a:r>
            <a:r>
              <a:rPr lang="nl-NL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grate</a:t>
            </a:r>
            <a:r>
              <a:rPr lang="nl-NL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6323526" y="2004588"/>
            <a:ext cx="5357612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nl-NL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nl-NL" sz="105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apple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/appel/</a:t>
            </a:r>
            <a:b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overture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overtuur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b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explosion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eksplosion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nl-NL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1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14000">
                <a:schemeClr val="accent2">
                  <a:lumMod val="5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A/AN (3/3)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dirty="0"/>
              <a:t>University = /</a:t>
            </a:r>
            <a:r>
              <a:rPr lang="nl-NL" sz="3600" b="1" dirty="0" err="1"/>
              <a:t>j</a:t>
            </a:r>
            <a:r>
              <a:rPr lang="nl-NL" sz="3600" dirty="0" err="1"/>
              <a:t>oeniversity</a:t>
            </a:r>
            <a:r>
              <a:rPr lang="nl-NL" sz="3600" dirty="0"/>
              <a:t>/</a:t>
            </a:r>
          </a:p>
          <a:p>
            <a:pPr marL="0" indent="0" algn="ctr">
              <a:buNone/>
            </a:pPr>
            <a:r>
              <a:rPr lang="nl-NL" sz="3600" dirty="0"/>
              <a:t>dus: </a:t>
            </a:r>
            <a:r>
              <a:rPr lang="nl-NL" sz="3600" b="1" u="sng" dirty="0"/>
              <a:t>a</a:t>
            </a:r>
            <a:r>
              <a:rPr lang="nl-NL" sz="3600" dirty="0"/>
              <a:t> </a:t>
            </a:r>
            <a:r>
              <a:rPr lang="nl-NL" sz="3600" dirty="0" err="1"/>
              <a:t>university</a:t>
            </a:r>
            <a:endParaRPr lang="nl-NL" sz="3600" dirty="0"/>
          </a:p>
          <a:p>
            <a:pPr marL="0" indent="0" algn="ctr">
              <a:buNone/>
            </a:pPr>
            <a:r>
              <a:rPr lang="nl-NL" sz="3600" dirty="0"/>
              <a:t> </a:t>
            </a:r>
          </a:p>
          <a:p>
            <a:pPr marL="0" indent="0" algn="ctr">
              <a:buNone/>
            </a:pPr>
            <a:r>
              <a:rPr lang="nl-NL" sz="3600" dirty="0"/>
              <a:t>a uniform /</a:t>
            </a:r>
            <a:r>
              <a:rPr lang="nl-NL" sz="3600" b="1" dirty="0" err="1"/>
              <a:t>j</a:t>
            </a:r>
            <a:r>
              <a:rPr lang="nl-NL" sz="3600" dirty="0" err="1"/>
              <a:t>oeniform</a:t>
            </a:r>
            <a:r>
              <a:rPr lang="nl-NL" sz="3600" dirty="0"/>
              <a:t>/</a:t>
            </a:r>
          </a:p>
          <a:p>
            <a:pPr marL="0" indent="0" algn="ctr">
              <a:buNone/>
            </a:pPr>
            <a:r>
              <a:rPr lang="nl-NL" sz="3600" dirty="0"/>
              <a:t>a </a:t>
            </a:r>
            <a:r>
              <a:rPr lang="nl-NL" sz="3600" dirty="0" err="1"/>
              <a:t>one-legged</a:t>
            </a:r>
            <a:r>
              <a:rPr lang="nl-NL" sz="3600" dirty="0"/>
              <a:t> man /</a:t>
            </a:r>
            <a:r>
              <a:rPr lang="nl-NL" sz="3600" b="1" dirty="0"/>
              <a:t>w</a:t>
            </a:r>
            <a:r>
              <a:rPr lang="nl-NL" sz="3600" dirty="0"/>
              <a:t>on/</a:t>
            </a:r>
          </a:p>
          <a:p>
            <a:pPr marL="0" indent="0" algn="ctr">
              <a:buNone/>
            </a:pPr>
            <a:r>
              <a:rPr lang="nl-NL" sz="3600" dirty="0" err="1"/>
              <a:t>an</a:t>
            </a:r>
            <a:r>
              <a:rPr lang="nl-NL" sz="3600" dirty="0"/>
              <a:t> </a:t>
            </a:r>
            <a:r>
              <a:rPr lang="nl-NL" sz="3600" dirty="0" err="1"/>
              <a:t>honest</a:t>
            </a:r>
            <a:r>
              <a:rPr lang="nl-NL" sz="3600" dirty="0"/>
              <a:t> </a:t>
            </a:r>
            <a:r>
              <a:rPr lang="nl-NL" sz="3600" dirty="0" err="1"/>
              <a:t>woman</a:t>
            </a:r>
            <a:r>
              <a:rPr lang="nl-NL" sz="3600" dirty="0"/>
              <a:t> /</a:t>
            </a:r>
            <a:r>
              <a:rPr lang="nl-NL" sz="3600" b="1" dirty="0" err="1"/>
              <a:t>o</a:t>
            </a:r>
            <a:r>
              <a:rPr lang="nl-NL" sz="3600" dirty="0" err="1"/>
              <a:t>nest</a:t>
            </a:r>
            <a:r>
              <a:rPr lang="nl-NL" sz="3600" dirty="0"/>
              <a:t>/</a:t>
            </a:r>
          </a:p>
          <a:p>
            <a:pPr marL="0" indent="0" algn="ctr">
              <a:buNone/>
            </a:pPr>
            <a:r>
              <a:rPr lang="nl-NL" sz="3600" dirty="0" err="1"/>
              <a:t>an</a:t>
            </a:r>
            <a:r>
              <a:rPr lang="nl-NL" sz="3600" dirty="0"/>
              <a:t> </a:t>
            </a:r>
            <a:r>
              <a:rPr lang="nl-NL" sz="3600" dirty="0" err="1"/>
              <a:t>honour</a:t>
            </a:r>
            <a:r>
              <a:rPr lang="nl-NL" sz="3600" dirty="0"/>
              <a:t> /</a:t>
            </a:r>
            <a:r>
              <a:rPr lang="nl-NL" sz="3600" b="1" dirty="0" err="1"/>
              <a:t>o</a:t>
            </a:r>
            <a:r>
              <a:rPr lang="nl-NL" sz="3600" dirty="0" err="1"/>
              <a:t>nur</a:t>
            </a:r>
            <a:r>
              <a:rPr lang="nl-NL" sz="36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1061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Some</a:t>
            </a:r>
            <a:r>
              <a:rPr lang="nl-NL" dirty="0" smtClean="0"/>
              <a:t> </a:t>
            </a:r>
            <a:r>
              <a:rPr lang="nl-NL" dirty="0" err="1" smtClean="0"/>
              <a:t>very</a:t>
            </a:r>
            <a:r>
              <a:rPr lang="nl-NL" dirty="0" smtClean="0"/>
              <a:t> important information! </a:t>
            </a:r>
            <a:br>
              <a:rPr lang="nl-NL" dirty="0" smtClean="0"/>
            </a:br>
            <a:r>
              <a:rPr lang="nl-NL" dirty="0" smtClean="0"/>
              <a:t>THIS WILL BE IN THE TEST!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48204"/>
          </a:xfrm>
          <a:scene3d>
            <a:camera prst="orthographicFront"/>
            <a:lightRig rig="threePt" dir="t"/>
          </a:scene3d>
          <a:sp3d prstMaterial="dkEdge">
            <a:bevelT prst="relaxedInset"/>
            <a:bevelB prst="relaxedInset"/>
          </a:sp3d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7200" dirty="0" smtClean="0">
                <a:effectLst>
                  <a:glow rad="127000">
                    <a:schemeClr val="accent1"/>
                  </a:glow>
                </a:effectLst>
              </a:rPr>
              <a:t>“ik” = altijd (hoofdletter) I</a:t>
            </a:r>
            <a:endParaRPr lang="nl-NL" sz="7200" dirty="0">
              <a:effectLst>
                <a:glow rad="127000">
                  <a:schemeClr val="accent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705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3694"/>
            <a:ext cx="105156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-s / ‘s (1/3)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270112"/>
            <a:ext cx="3669406" cy="165167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lvl="0" indent="0" algn="ctr">
              <a:buNone/>
            </a:pPr>
            <a:r>
              <a:rPr lang="nl-NL" dirty="0"/>
              <a:t>Bij bezit gebruik je ‘s</a:t>
            </a:r>
          </a:p>
          <a:p>
            <a:pPr algn="ctr"/>
            <a:r>
              <a:rPr lang="nl-NL" dirty="0" err="1"/>
              <a:t>Peter’s</a:t>
            </a:r>
            <a:r>
              <a:rPr lang="nl-NL" dirty="0"/>
              <a:t> </a:t>
            </a:r>
            <a:r>
              <a:rPr lang="nl-NL" dirty="0" err="1"/>
              <a:t>cat</a:t>
            </a:r>
            <a:endParaRPr lang="nl-NL" dirty="0"/>
          </a:p>
          <a:p>
            <a:pPr algn="ctr"/>
            <a:r>
              <a:rPr lang="nl-NL" dirty="0" err="1"/>
              <a:t>Hawkeye’s</a:t>
            </a:r>
            <a:r>
              <a:rPr lang="nl-NL" dirty="0"/>
              <a:t> </a:t>
            </a:r>
            <a:r>
              <a:rPr lang="nl-NL" dirty="0" err="1" smtClean="0"/>
              <a:t>arrows</a:t>
            </a:r>
            <a:endParaRPr lang="nl-NL" dirty="0" smtClean="0"/>
          </a:p>
          <a:p>
            <a:pPr marL="0" indent="0" algn="ctr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825802" y="2270112"/>
            <a:ext cx="3812147" cy="224676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nl-NL" sz="28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 meervoud gebruik je vaste -s</a:t>
            </a:r>
            <a:endParaRPr lang="nl-NL" sz="2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ctr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2800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nl-NL" sz="28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dogs</a:t>
            </a:r>
            <a:endParaRPr lang="nl-NL" sz="2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ctr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2800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Twenty</a:t>
            </a:r>
            <a:r>
              <a:rPr lang="nl-NL" sz="28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cups of coffee</a:t>
            </a:r>
            <a:endParaRPr lang="nl-NL" sz="28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77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nl-NL" dirty="0" smtClean="0"/>
              <a:t>-s / ‘s (2/3)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54938"/>
            <a:ext cx="4030014" cy="427223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>
              <a:buNone/>
            </a:pPr>
            <a:r>
              <a:rPr lang="nl-NL" sz="3200" dirty="0"/>
              <a:t>Bij bezit van dingen en dieren gebruik je …of</a:t>
            </a:r>
          </a:p>
          <a:p>
            <a:pPr marL="0" indent="0">
              <a:buNone/>
            </a:pPr>
            <a:r>
              <a:rPr lang="nl-NL" sz="3200" dirty="0"/>
              <a:t>The </a:t>
            </a:r>
            <a:r>
              <a:rPr lang="nl-NL" sz="3200" dirty="0" err="1"/>
              <a:t>mirrors</a:t>
            </a:r>
            <a:r>
              <a:rPr lang="nl-NL" sz="3200" dirty="0"/>
              <a:t> of </a:t>
            </a:r>
            <a:r>
              <a:rPr lang="nl-NL" sz="3200" dirty="0" err="1"/>
              <a:t>the</a:t>
            </a:r>
            <a:r>
              <a:rPr lang="nl-NL" sz="3200" dirty="0"/>
              <a:t> </a:t>
            </a:r>
            <a:r>
              <a:rPr lang="nl-NL" sz="3200" dirty="0" err="1"/>
              <a:t>car</a:t>
            </a:r>
            <a:endParaRPr lang="nl-NL" sz="3200" dirty="0"/>
          </a:p>
          <a:p>
            <a:pPr marL="0" indent="0">
              <a:buNone/>
            </a:pPr>
            <a:r>
              <a:rPr lang="nl-NL" sz="3200" b="1" u="sng" dirty="0"/>
              <a:t>Dus niet</a:t>
            </a:r>
            <a:r>
              <a:rPr lang="nl-NL" sz="3200" dirty="0"/>
              <a:t>: </a:t>
            </a:r>
            <a:r>
              <a:rPr lang="nl-NL" sz="3200" dirty="0" err="1"/>
              <a:t>the</a:t>
            </a:r>
            <a:r>
              <a:rPr lang="nl-NL" sz="3200" dirty="0"/>
              <a:t> </a:t>
            </a:r>
            <a:r>
              <a:rPr lang="nl-NL" sz="3200" dirty="0" err="1"/>
              <a:t>car’s</a:t>
            </a:r>
            <a:r>
              <a:rPr lang="nl-NL" sz="3200" dirty="0"/>
              <a:t> </a:t>
            </a:r>
            <a:r>
              <a:rPr lang="nl-NL" sz="3200" dirty="0" err="1"/>
              <a:t>mirrors</a:t>
            </a:r>
            <a:endParaRPr lang="nl-NL" sz="3200" dirty="0"/>
          </a:p>
          <a:p>
            <a:pPr marL="0" indent="0">
              <a:buNone/>
            </a:pPr>
            <a:r>
              <a:rPr lang="nl-NL" sz="3200" dirty="0"/>
              <a:t>The </a:t>
            </a:r>
            <a:r>
              <a:rPr lang="nl-NL" sz="3200" dirty="0" err="1"/>
              <a:t>ears</a:t>
            </a:r>
            <a:r>
              <a:rPr lang="nl-NL" sz="3200" dirty="0"/>
              <a:t> of </a:t>
            </a:r>
            <a:r>
              <a:rPr lang="nl-NL" sz="3200" dirty="0" err="1"/>
              <a:t>the</a:t>
            </a:r>
            <a:r>
              <a:rPr lang="nl-NL" sz="3200" dirty="0"/>
              <a:t> dog </a:t>
            </a:r>
            <a:r>
              <a:rPr lang="nl-NL" sz="3200" dirty="0" err="1"/>
              <a:t>were</a:t>
            </a:r>
            <a:r>
              <a:rPr lang="nl-NL" sz="3200" dirty="0"/>
              <a:t> </a:t>
            </a:r>
            <a:r>
              <a:rPr lang="nl-NL" sz="3200" dirty="0" err="1"/>
              <a:t>brown</a:t>
            </a:r>
            <a:r>
              <a:rPr lang="nl-NL" sz="3200" dirty="0"/>
              <a:t>.</a:t>
            </a:r>
          </a:p>
          <a:p>
            <a:pPr marL="0" indent="0" algn="ctr">
              <a:buNone/>
            </a:pPr>
            <a:endParaRPr lang="nl-NL" sz="3200" dirty="0"/>
          </a:p>
        </p:txBody>
      </p:sp>
      <p:sp>
        <p:nvSpPr>
          <p:cNvPr id="4" name="Rechthoek 3"/>
          <p:cNvSpPr/>
          <p:nvPr/>
        </p:nvSpPr>
        <p:spPr>
          <a:xfrm>
            <a:off x="6434070" y="1854938"/>
            <a:ext cx="491973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nl-NL" sz="2800" dirty="0"/>
              <a:t>Uitzonderingen:</a:t>
            </a:r>
          </a:p>
          <a:p>
            <a:pPr algn="ctr"/>
            <a:r>
              <a:rPr lang="nl-NL" sz="2800" dirty="0"/>
              <a:t>1 </a:t>
            </a:r>
            <a:r>
              <a:rPr lang="nl-NL" sz="2800" dirty="0" err="1"/>
              <a:t>sheep</a:t>
            </a:r>
            <a:endParaRPr lang="nl-NL" sz="2800" dirty="0"/>
          </a:p>
          <a:p>
            <a:pPr algn="ctr"/>
            <a:r>
              <a:rPr lang="nl-NL" sz="2800" dirty="0"/>
              <a:t>2 </a:t>
            </a:r>
            <a:r>
              <a:rPr lang="nl-NL" sz="2800" dirty="0" err="1"/>
              <a:t>sheep</a:t>
            </a:r>
            <a:endParaRPr lang="nl-NL" sz="2800" dirty="0"/>
          </a:p>
          <a:p>
            <a:pPr algn="ctr"/>
            <a:r>
              <a:rPr lang="nl-NL" sz="2800" dirty="0"/>
              <a:t>200.172783223483 </a:t>
            </a:r>
            <a:r>
              <a:rPr lang="nl-NL" sz="2800" dirty="0" err="1"/>
              <a:t>sheep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114522" y="4090966"/>
            <a:ext cx="6096000" cy="206210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Names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ending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–s:</a:t>
            </a:r>
            <a:endParaRPr lang="nl-NL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nl-NL" sz="3200" dirty="0"/>
              <a:t>Twee manieren:</a:t>
            </a:r>
          </a:p>
          <a:p>
            <a:pPr marL="457200" algn="ctr">
              <a:spcAft>
                <a:spcPts val="0"/>
              </a:spcAft>
            </a:pP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</a:t>
            </a:r>
            <a:r>
              <a:rPr lang="nl-NL" sz="3200" dirty="0" err="1" smtClean="0">
                <a:effectLst/>
                <a:highlight>
                  <a:srgbClr val="D3D3D3"/>
                </a:highligh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’s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2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</a:t>
            </a:r>
            <a:endParaRPr lang="nl-NL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ladies</a:t>
            </a:r>
            <a:r>
              <a:rPr lang="nl-NL" sz="3200" dirty="0" smtClean="0">
                <a:effectLst/>
                <a:highlight>
                  <a:srgbClr val="D3D3D3"/>
                </a:highligh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nl-NL" sz="32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diner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2815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422</Words>
  <Application>Microsoft Office PowerPoint</Application>
  <PresentationFormat>Breedbeeld</PresentationFormat>
  <Paragraphs>109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9" baseType="lpstr">
      <vt:lpstr>Adobe Gothic Std B</vt:lpstr>
      <vt:lpstr>Arial</vt:lpstr>
      <vt:lpstr>Calibri</vt:lpstr>
      <vt:lpstr>Calibri Light</vt:lpstr>
      <vt:lpstr>Impact</vt:lpstr>
      <vt:lpstr>Stencil Std</vt:lpstr>
      <vt:lpstr>Times New Roman</vt:lpstr>
      <vt:lpstr>Verdana</vt:lpstr>
      <vt:lpstr>Wingdings</vt:lpstr>
      <vt:lpstr>Kantoorthema</vt:lpstr>
      <vt:lpstr>Writing theory </vt:lpstr>
      <vt:lpstr>HOOFDLETTERS (1/2)</vt:lpstr>
      <vt:lpstr>HOOFDLETTERS (2/2)</vt:lpstr>
      <vt:lpstr>A/ AN (1/3)</vt:lpstr>
      <vt:lpstr>A/AN (2/3)</vt:lpstr>
      <vt:lpstr>A/AN (3/3)</vt:lpstr>
      <vt:lpstr>Some very important information!  THIS WILL BE IN THE TEST!</vt:lpstr>
      <vt:lpstr>-s / ‘s (1/3)</vt:lpstr>
      <vt:lpstr>-s / ‘s (2/3)</vt:lpstr>
      <vt:lpstr>-s / ‘s (3/3)</vt:lpstr>
      <vt:lpstr>Ik is altijd hoofdletter I!</vt:lpstr>
      <vt:lpstr>U R Gr8 I wanna W8 4 U LOLZ1 JK #summatimeinDenb0schYO noob</vt:lpstr>
      <vt:lpstr>PowerPoint-presentatie</vt:lpstr>
      <vt:lpstr>Writing an Email (1/3)</vt:lpstr>
      <vt:lpstr>Writing an Email (2/3)</vt:lpstr>
      <vt:lpstr>Writing an Email (3/3)</vt:lpstr>
      <vt:lpstr>You may use a dictionary</vt:lpstr>
      <vt:lpstr>PowerPoint-presentatie</vt:lpstr>
      <vt:lpstr>Writing theory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theory </dc:title>
  <dc:creator>Jeroen Wintraecken</dc:creator>
  <cp:lastModifiedBy>Jeroen Wintraecken</cp:lastModifiedBy>
  <cp:revision>25</cp:revision>
  <dcterms:created xsi:type="dcterms:W3CDTF">2016-05-06T10:11:10Z</dcterms:created>
  <dcterms:modified xsi:type="dcterms:W3CDTF">2016-11-25T13:04:23Z</dcterms:modified>
</cp:coreProperties>
</file>